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78" r:id="rId6"/>
    <p:sldId id="27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11/27/2014</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11/27/2014</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sc\Desktop\free-easter-powerpoint-background-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771361" y="2967335"/>
            <a:ext cx="184730" cy="923330"/>
          </a:xfrm>
          <a:prstGeom prst="rect">
            <a:avLst/>
          </a:prstGeom>
          <a:noFill/>
        </p:spPr>
        <p:txBody>
          <a:bodyPr wrap="none" lIns="91440" tIns="45720" rIns="91440" bIns="45720">
            <a:spAutoFit/>
          </a:bodyPr>
          <a:lstStyle/>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1771361" y="1524000"/>
            <a:ext cx="7372639" cy="646331"/>
          </a:xfrm>
          <a:prstGeom prst="rect">
            <a:avLst/>
          </a:prstGeom>
          <a:noFill/>
        </p:spPr>
        <p:txBody>
          <a:bodyPr wrap="square" lIns="91440" tIns="45720" rIns="91440" bIns="45720">
            <a:spAutoFit/>
          </a:bodyPr>
          <a:lstStyle/>
          <a:p>
            <a:pPr algn="ctr"/>
            <a:r>
              <a:rPr lang="ar-SA" sz="3600" b="1" dirty="0" smtClean="0">
                <a:solidFill>
                  <a:srgbClr val="0070C0"/>
                </a:solidFill>
              </a:rPr>
              <a:t>بِسْمِ اللَّهِ الرَّحْمَنِ الرَّحِيمِ</a:t>
            </a:r>
            <a:endParaRPr lang="en-US" sz="36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rtl="1">
              <a:buNone/>
            </a:pPr>
            <a:r>
              <a:rPr lang="ar-IQ" dirty="0" smtClean="0"/>
              <a:t>اما الخلية ما بعد النخاعية الحمضة او الايوسينية فيظهرفي النواة تخصر واحد عادة يعمق تدريجيا ليقسم النواة الى فصين متصلين بخيط كروماتيني دقيق وبذلك تتكون كرية الدم البيضاء الحمضة او الايوسينية </a:t>
            </a:r>
            <a:r>
              <a:rPr lang="en-US" dirty="0" smtClean="0"/>
              <a:t>Acidophilic or </a:t>
            </a:r>
            <a:r>
              <a:rPr lang="en-US" dirty="0" err="1" smtClean="0"/>
              <a:t>eosinophilic</a:t>
            </a:r>
            <a:r>
              <a:rPr lang="en-US" dirty="0" smtClean="0"/>
              <a:t> leucocytes</a:t>
            </a:r>
            <a:r>
              <a:rPr lang="ar-IQ" dirty="0" smtClean="0"/>
              <a:t>.</a:t>
            </a:r>
            <a:endParaRPr lang="en-US" dirty="0" smtClean="0"/>
          </a:p>
          <a:p>
            <a:pPr algn="just" rtl="1">
              <a:buNone/>
            </a:pPr>
            <a:r>
              <a:rPr lang="ar-IQ" dirty="0" smtClean="0"/>
              <a:t>وفي الخلية ما بعد النخاعية القعدة </a:t>
            </a:r>
            <a:r>
              <a:rPr lang="en-US" dirty="0" smtClean="0"/>
              <a:t>basophilic </a:t>
            </a:r>
            <a:r>
              <a:rPr lang="en-US" dirty="0" err="1" smtClean="0"/>
              <a:t>metamyelocyte</a:t>
            </a:r>
            <a:r>
              <a:rPr lang="en-US" dirty="0" smtClean="0"/>
              <a:t> </a:t>
            </a:r>
            <a:r>
              <a:rPr lang="ar-IQ" dirty="0" smtClean="0"/>
              <a:t> تكون التغييرات التي تحدث في النواة اقل من سابقاتها او تظهر فيها تخصرات غير منتظمة لتعطي الشكل غير المنتظم لنواة كرية الدم البيضاء القعدة </a:t>
            </a:r>
            <a:r>
              <a:rPr lang="en-US" dirty="0" smtClean="0"/>
              <a:t> Basophilic </a:t>
            </a:r>
            <a:r>
              <a:rPr lang="en-US" dirty="0" err="1" smtClean="0"/>
              <a:t>Leucocyte</a:t>
            </a:r>
            <a:r>
              <a:rPr lang="en-US" dirty="0" smtClean="0"/>
              <a:t> </a:t>
            </a:r>
            <a:r>
              <a:rPr lang="ar-IQ" dirty="0" smtClean="0"/>
              <a:t>.</a:t>
            </a:r>
            <a:endParaRPr lang="en-US" dirty="0" smtClean="0"/>
          </a:p>
          <a:p>
            <a:pPr algn="just" rtl="1">
              <a:buNone/>
            </a:pPr>
            <a:r>
              <a:rPr lang="ar-IQ" b="1" dirty="0" smtClean="0"/>
              <a:t>تكوين الصفيحات الدموية </a:t>
            </a:r>
            <a:r>
              <a:rPr lang="en-US" b="1" dirty="0" smtClean="0"/>
              <a:t>Blood Platelets</a:t>
            </a:r>
            <a:endParaRPr lang="en-US" dirty="0" smtClean="0"/>
          </a:p>
          <a:p>
            <a:pPr algn="just" rtl="1">
              <a:buNone/>
            </a:pPr>
            <a:r>
              <a:rPr lang="ar-IQ" dirty="0" smtClean="0"/>
              <a:t>تنشا الخلايا النواء </a:t>
            </a:r>
            <a:r>
              <a:rPr lang="en-US" dirty="0" err="1" smtClean="0"/>
              <a:t>Megakaryocytes</a:t>
            </a:r>
            <a:r>
              <a:rPr lang="en-US" b="1" dirty="0" smtClean="0"/>
              <a:t> </a:t>
            </a:r>
            <a:r>
              <a:rPr lang="ar-IQ" dirty="0" smtClean="0"/>
              <a:t>التي يبلغ قطرها نحو 30- 100 مايكروميتر او اكثر من الارومة النواء </a:t>
            </a:r>
            <a:r>
              <a:rPr lang="en-US" dirty="0" err="1" smtClean="0"/>
              <a:t>Megakaryoblastes</a:t>
            </a:r>
            <a:r>
              <a:rPr lang="en-US" dirty="0" smtClean="0"/>
              <a:t> </a:t>
            </a:r>
            <a:r>
              <a:rPr lang="ar-IQ" dirty="0" smtClean="0"/>
              <a:t> وتتميز هذه الخلية عن ارومة الخلايا الدموية في ان نواتها كبيرة ذات تخصرات عديدة وتحتوي على نويات عديدة كما ان السايتوبلازم يكون متجانسا واليفا للملونات القاعدية . تتحول هذه الخلية الى الخلية النواء وذلك عن طريق الانقسام الخيطي المتكرر للنواة دون انقسام السايتوبلازم . الخلية النواء كبيرة ذات نواة كبيرة لاتتميز فيها النويات والنواة فيها مفصصة بصورة معقدة اما الفصوص متراصة بعضها ببعض او متصلة بشرائط دقيقة وتكون هذه الخلايا  بروزات تشبه الاقدام الكاذبة تنفصل عن الخلية الام وتكون الصفيحات الدموية .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ctr" rtl="1">
              <a:buNone/>
            </a:pPr>
            <a:r>
              <a:rPr lang="ar-IQ" b="1" dirty="0" smtClean="0"/>
              <a:t>النسيج العضلي </a:t>
            </a:r>
            <a:r>
              <a:rPr lang="en-US" b="1" dirty="0" smtClean="0"/>
              <a:t>Muscular Tissue</a:t>
            </a:r>
            <a:endParaRPr lang="en-US" dirty="0" smtClean="0"/>
          </a:p>
          <a:p>
            <a:pPr algn="just" rtl="1">
              <a:buNone/>
            </a:pPr>
            <a:r>
              <a:rPr lang="ar-IQ" dirty="0" smtClean="0"/>
              <a:t>وهو النسيج المسؤول عن حركة اجزاء مختلفة من الجسم بسب قابليته على التقلص و الانبساط , ينشا النسيج العضلي من طبقة الاديم المتوسط في الجنين عدا عضلات قليلة مثل العاصرة البؤبؤية </a:t>
            </a:r>
            <a:r>
              <a:rPr lang="en-US" dirty="0" smtClean="0"/>
              <a:t>Sphincter papillae</a:t>
            </a:r>
            <a:r>
              <a:rPr lang="ar-IQ" dirty="0" smtClean="0"/>
              <a:t> المشتقة من الاكتوديرم .</a:t>
            </a:r>
            <a:endParaRPr lang="en-US" dirty="0" smtClean="0"/>
          </a:p>
          <a:p>
            <a:pPr algn="just" rtl="1">
              <a:buNone/>
            </a:pPr>
            <a:r>
              <a:rPr lang="ar-IQ" dirty="0" smtClean="0"/>
              <a:t>تصنف العضلات بالنسبة الى تركيبها ووظيفتها على ثلاثة انواع :- </a:t>
            </a:r>
            <a:endParaRPr lang="en-US" dirty="0" smtClean="0"/>
          </a:p>
          <a:p>
            <a:pPr lvl="0" algn="just" rtl="1">
              <a:buNone/>
            </a:pPr>
            <a:r>
              <a:rPr lang="ar-IQ" dirty="0" smtClean="0"/>
              <a:t>العضلات المخططة الارادية (الهيكلية)</a:t>
            </a:r>
            <a:r>
              <a:rPr lang="en-US" dirty="0" err="1" smtClean="0"/>
              <a:t>Straited</a:t>
            </a:r>
            <a:r>
              <a:rPr lang="en-US" dirty="0" smtClean="0"/>
              <a:t> voluntary (Skeletal)muscles </a:t>
            </a:r>
          </a:p>
          <a:p>
            <a:pPr lvl="0" algn="just" rtl="1">
              <a:buNone/>
            </a:pPr>
            <a:r>
              <a:rPr lang="ar-IQ" dirty="0" smtClean="0"/>
              <a:t>العضلات الملساء اللاارادية (الاجشائية)</a:t>
            </a:r>
            <a:r>
              <a:rPr lang="en-US" dirty="0" smtClean="0"/>
              <a:t>Smooth involuntary muscles  </a:t>
            </a:r>
          </a:p>
          <a:p>
            <a:pPr lvl="0" algn="just" rtl="1">
              <a:buNone/>
            </a:pPr>
            <a:r>
              <a:rPr lang="ar-IQ" dirty="0" smtClean="0"/>
              <a:t>العضلات المخططة اللاارادية (القلبية ) </a:t>
            </a:r>
            <a:r>
              <a:rPr lang="en-US" dirty="0" err="1" smtClean="0"/>
              <a:t>Straited</a:t>
            </a:r>
            <a:r>
              <a:rPr lang="en-US" dirty="0" smtClean="0"/>
              <a:t> involuntary muscles (Cardiac)</a:t>
            </a:r>
          </a:p>
          <a:p>
            <a:pPr rtl="1"/>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rtl="1">
              <a:buNone/>
            </a:pPr>
            <a:r>
              <a:rPr lang="ar-IQ" dirty="0" smtClean="0"/>
              <a:t>العضلات المخططة الارادية (الهيكلية)</a:t>
            </a:r>
            <a:r>
              <a:rPr lang="en-US" dirty="0" err="1" smtClean="0"/>
              <a:t>Straited</a:t>
            </a:r>
            <a:r>
              <a:rPr lang="en-US" dirty="0" smtClean="0"/>
              <a:t> voluntary (Skeletal)muscles </a:t>
            </a:r>
          </a:p>
          <a:p>
            <a:pPr algn="just" rtl="1">
              <a:buNone/>
            </a:pPr>
            <a:r>
              <a:rPr lang="ar-IQ" dirty="0" smtClean="0"/>
              <a:t>تشكل هذه العضلات كل العضلات المتصلة بالهيكل العظمي وتكون لحم الحيوانات ويكون تقلص هذا النوع من العضلات تحت سيطرة ارادة الفرد كثيرا . تتميز العضلة الهيكلية بلونها الوردي في حالة الطراوة . ويرجع ذلك الى الصبغة التي تحتوي عليها من جهة وكثافة الشعيرات الدموية من جهة اخرى . تتالف العضلة من خلايا او الياف عضلية اسطوانية الشكل طويلة جدا ويتراوح طولها ما بين واحد و20 ملم وتكون كثيرة النوى ذات الشكل البيضوي وتقع عند محيط الليف . تتجمع هذه الالياف في حزم بهيئة مجاميع </a:t>
            </a:r>
            <a:r>
              <a:rPr lang="en-US" dirty="0" smtClean="0"/>
              <a:t>Fascicles </a:t>
            </a:r>
            <a:r>
              <a:rPr lang="ar-IQ" dirty="0" smtClean="0"/>
              <a:t>وبتجمعها مع بعضها تكون العضلة الهيكلية . تحاط العضلة باكملها بطبقة من نسيج ضام ليفي كثيف وغير منتظم يدعى اللففة العضلية الخارجية </a:t>
            </a:r>
            <a:r>
              <a:rPr lang="en-US" dirty="0" err="1" smtClean="0"/>
              <a:t>Epimysium</a:t>
            </a:r>
            <a:r>
              <a:rPr lang="en-US" dirty="0" smtClean="0"/>
              <a:t> </a:t>
            </a:r>
            <a:r>
              <a:rPr lang="ar-IQ" dirty="0" smtClean="0"/>
              <a:t> وكل حزمة تحاط ايضا بطبقة من نسيج ضام ارق من الاول واقل كثافة منه وتدعى باللفافة العضلية المحيطية </a:t>
            </a:r>
            <a:r>
              <a:rPr lang="en-US" dirty="0" err="1" smtClean="0"/>
              <a:t>Perimysium</a:t>
            </a:r>
            <a:r>
              <a:rPr lang="en-US" dirty="0" smtClean="0"/>
              <a:t> </a:t>
            </a:r>
            <a:r>
              <a:rPr lang="ar-IQ" dirty="0" smtClean="0"/>
              <a:t> ويمتد من اللفافة العضلية الخارجية . يحيط بكل ليف عضلي ايضا غلاف من شبكة دقيقة من الالياف الشبكية وتدعى اللفافة العضلية الداخلية </a:t>
            </a:r>
            <a:r>
              <a:rPr lang="en-US" dirty="0" err="1" smtClean="0"/>
              <a:t>Endomysium</a:t>
            </a:r>
            <a:r>
              <a:rPr lang="en-US" dirty="0" smtClean="0"/>
              <a:t> </a:t>
            </a:r>
            <a:r>
              <a:rPr lang="ar-IQ"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algn="just" rtl="1">
              <a:buNone/>
            </a:pPr>
            <a:r>
              <a:rPr lang="ar-IQ" b="1" dirty="0" smtClean="0"/>
              <a:t>تركيب الليف العضلي الهيكلي </a:t>
            </a:r>
            <a:endParaRPr lang="en-US" dirty="0" smtClean="0"/>
          </a:p>
          <a:p>
            <a:pPr algn="just" rtl="1">
              <a:buNone/>
            </a:pPr>
            <a:r>
              <a:rPr lang="ar-IQ" dirty="0" smtClean="0"/>
              <a:t>يدعى الغشاء البلازمي لليف العضلي باسم الغشاء العضلي </a:t>
            </a:r>
            <a:r>
              <a:rPr lang="en-US" dirty="0" err="1" smtClean="0"/>
              <a:t>Sarcolemma</a:t>
            </a:r>
            <a:r>
              <a:rPr lang="ar-IQ" dirty="0" smtClean="0"/>
              <a:t> وتكون نوى الالياف العضلية بيضوية او طويلة وتقع في الجزء المحيطي لليف العضلي ويحتوي الليف العضلي على السايتوبلازم العضلي </a:t>
            </a:r>
            <a:r>
              <a:rPr lang="en-US" dirty="0" err="1" smtClean="0"/>
              <a:t>Sarcoplasm</a:t>
            </a:r>
            <a:r>
              <a:rPr lang="ar-IQ" dirty="0" smtClean="0"/>
              <a:t> والذي يحتوي بدوره على اللييفات العضلية </a:t>
            </a:r>
            <a:r>
              <a:rPr lang="en-US" dirty="0" smtClean="0"/>
              <a:t>Myofibrils</a:t>
            </a:r>
            <a:r>
              <a:rPr lang="ar-IQ" dirty="0" smtClean="0"/>
              <a:t> وتعطي الييفات العضلية مظهر التخطيط الطولي لليف العضلي الواحد. وتوجد الييفات بشكل حزم داخل الليف الواحد يفصلها عن بعضها البعض كمية قليلة من السايتوبلازم العضلي . تدعى هذه الحزم باعمدة كوليكر </a:t>
            </a:r>
            <a:r>
              <a:rPr lang="en-US" dirty="0" err="1" smtClean="0"/>
              <a:t>Koellikers</a:t>
            </a:r>
            <a:r>
              <a:rPr lang="en-US" dirty="0" smtClean="0"/>
              <a:t> column </a:t>
            </a:r>
            <a:r>
              <a:rPr lang="ar-IQ" dirty="0" smtClean="0"/>
              <a:t> وتظهر اللييفات العضلية مخططة بشكل مستعرض بمناطق داكنة تتبادل مع اخرى فاتحة اللون تحت المجهر الضوئي حيث تظهر كل المناطق الداكنة للييفات في الليف الواحد على مستوى واحد في موقعها وكذلك بالنسبة الى كل منطقة فاتحة . ولهذا يظهر الليف بكامله مخططا عرضيا . تدعى المنطقة الفاتحة بشريط او قرص  </a:t>
            </a:r>
            <a:r>
              <a:rPr lang="en-US" dirty="0" smtClean="0"/>
              <a:t>(I- Band) I</a:t>
            </a:r>
            <a:r>
              <a:rPr lang="ar-IQ" dirty="0" smtClean="0"/>
              <a:t> اما المناطق الدكناء فتدعى بشريط او قرص </a:t>
            </a:r>
            <a:r>
              <a:rPr lang="en-US" dirty="0" smtClean="0"/>
              <a:t>(A- Band or Disc )A </a:t>
            </a:r>
            <a:r>
              <a:rPr lang="ar-IQ" dirty="0" smtClean="0"/>
              <a:t>كما تظهر في وسط القرص </a:t>
            </a:r>
            <a:r>
              <a:rPr lang="en-US" dirty="0" smtClean="0"/>
              <a:t>I </a:t>
            </a:r>
            <a:r>
              <a:rPr lang="ar-IQ" dirty="0" smtClean="0"/>
              <a:t>منطقة دكناء وتدعى بخط </a:t>
            </a:r>
            <a:r>
              <a:rPr lang="en-US" dirty="0" smtClean="0"/>
              <a:t>(Krause-line or Z-line)Z</a:t>
            </a:r>
            <a:r>
              <a:rPr lang="ar-IQ" dirty="0" smtClean="0"/>
              <a:t> . وفي وسط القرص </a:t>
            </a:r>
            <a:r>
              <a:rPr lang="en-US" dirty="0" smtClean="0"/>
              <a:t>A </a:t>
            </a:r>
            <a:r>
              <a:rPr lang="ar-IQ" dirty="0" smtClean="0"/>
              <a:t> منطقة فاتحة تدعى بشريط او خط </a:t>
            </a:r>
            <a:r>
              <a:rPr lang="en-US" dirty="0" smtClean="0"/>
              <a:t> (H-  Band)</a:t>
            </a:r>
            <a:r>
              <a:rPr lang="ar-IQ" dirty="0" smtClean="0"/>
              <a:t>وفي وسط الشريط </a:t>
            </a:r>
            <a:r>
              <a:rPr lang="en-US" dirty="0" smtClean="0"/>
              <a:t>H</a:t>
            </a:r>
            <a:r>
              <a:rPr lang="ar-IQ" dirty="0" smtClean="0"/>
              <a:t> توجد منطقة ضيقة جدا دكناء تدعى شريط او خط </a:t>
            </a:r>
            <a:r>
              <a:rPr lang="en-US" dirty="0" smtClean="0"/>
              <a:t>M- line or Band</a:t>
            </a:r>
            <a:r>
              <a:rPr lang="ar-IQ" dirty="0" smtClean="0"/>
              <a:t> . تدعى الوحدة التركيبية والوظيفية المحصورة بين خطين متعاقبين من خطوط </a:t>
            </a:r>
            <a:r>
              <a:rPr lang="en-US" dirty="0" smtClean="0"/>
              <a:t>Z </a:t>
            </a:r>
            <a:r>
              <a:rPr lang="ar-IQ" dirty="0" smtClean="0"/>
              <a:t> بالقسيم العضلي </a:t>
            </a:r>
            <a:r>
              <a:rPr lang="en-US" dirty="0" err="1" smtClean="0"/>
              <a:t>Sarcomere</a:t>
            </a:r>
            <a:r>
              <a:rPr lang="ar-IQ" dirty="0" smtClean="0"/>
              <a:t>.</a:t>
            </a:r>
            <a:endParaRPr lang="en-US" dirty="0" smtClean="0"/>
          </a:p>
          <a:p>
            <a:pPr algn="just" rtl="1">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52400"/>
            <a:ext cx="91440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457200" y="990600"/>
            <a:ext cx="8686799"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rtl="1">
              <a:buNone/>
            </a:pPr>
            <a:r>
              <a:rPr lang="ar-IQ" b="1" dirty="0" smtClean="0"/>
              <a:t>التركيب الدقيق لليف عضلي مخطط </a:t>
            </a:r>
            <a:endParaRPr lang="en-US" dirty="0" smtClean="0"/>
          </a:p>
          <a:p>
            <a:pPr algn="just" rtl="1">
              <a:buNone/>
            </a:pPr>
            <a:r>
              <a:rPr lang="ar-IQ" dirty="0" smtClean="0"/>
              <a:t>يظهر الليف الواحد تحت المجهر الالكتروني مكونا من وحدات تدعى الخيوط العضلية </a:t>
            </a:r>
            <a:r>
              <a:rPr lang="en-US" dirty="0" err="1" smtClean="0"/>
              <a:t>Myofilaments</a:t>
            </a:r>
            <a:r>
              <a:rPr lang="ar-IQ" dirty="0" smtClean="0"/>
              <a:t> وتكون بنوعين سميكة ونحيفة .</a:t>
            </a:r>
            <a:endParaRPr lang="en-US" dirty="0" smtClean="0"/>
          </a:p>
          <a:p>
            <a:pPr algn="just" rtl="1">
              <a:buNone/>
            </a:pPr>
            <a:r>
              <a:rPr lang="ar-IQ" dirty="0" smtClean="0"/>
              <a:t>الخيوط العضلية السميكة </a:t>
            </a:r>
            <a:r>
              <a:rPr lang="en-US" dirty="0" smtClean="0"/>
              <a:t>Thick filaments</a:t>
            </a:r>
          </a:p>
          <a:p>
            <a:pPr algn="just" rtl="1">
              <a:buNone/>
            </a:pPr>
            <a:r>
              <a:rPr lang="ar-IQ" dirty="0" smtClean="0"/>
              <a:t>وتكون سميكة بالنسبة الى النوع الثاني وتحتوي على بروتين المايوسين </a:t>
            </a:r>
            <a:r>
              <a:rPr lang="en-US" dirty="0" smtClean="0"/>
              <a:t>Myosin</a:t>
            </a:r>
            <a:r>
              <a:rPr lang="ar-IQ" dirty="0" smtClean="0"/>
              <a:t> وتوجد هذه الخيوط في القسيم العضلي في القرص </a:t>
            </a:r>
            <a:r>
              <a:rPr lang="en-US" dirty="0" smtClean="0"/>
              <a:t>A</a:t>
            </a:r>
            <a:r>
              <a:rPr lang="ar-IQ" dirty="0" smtClean="0"/>
              <a:t> . يظهر في هذه الخطوط تثخن وسطي طفيف وترتبط الخيوط العضلية السميكة بعضها ببعض في مناطق هذه التثخنات بروابط نحيفة مرتبة شعاعيا ونتيجة لذلك يظهر الخط </a:t>
            </a:r>
            <a:r>
              <a:rPr lang="en-US" dirty="0" smtClean="0"/>
              <a:t>M-</a:t>
            </a:r>
            <a:r>
              <a:rPr lang="ar-IQ" dirty="0" smtClean="0"/>
              <a:t> في وسط الشريط </a:t>
            </a:r>
            <a:r>
              <a:rPr lang="en-US" dirty="0" smtClean="0"/>
              <a:t>H</a:t>
            </a:r>
            <a:r>
              <a:rPr lang="ar-IQ" dirty="0" smtClean="0"/>
              <a:t>.</a:t>
            </a:r>
            <a:endParaRPr lang="en-US" dirty="0" smtClean="0"/>
          </a:p>
          <a:p>
            <a:pPr algn="just" rtl="1">
              <a:buNone/>
            </a:pPr>
            <a:r>
              <a:rPr lang="ar-IQ" dirty="0" smtClean="0"/>
              <a:t>الخيوط النحيفة </a:t>
            </a:r>
            <a:r>
              <a:rPr lang="en-US" dirty="0" smtClean="0"/>
              <a:t>Thin Filaments</a:t>
            </a:r>
          </a:p>
          <a:p>
            <a:pPr algn="just" rtl="1">
              <a:buNone/>
            </a:pPr>
            <a:r>
              <a:rPr lang="ar-IQ" dirty="0" smtClean="0"/>
              <a:t>وهي خيوط دقيقة ونحيفة جدا وتحتوي على بروتين الاكتين وتمتد هذه الخيوط من </a:t>
            </a:r>
            <a:r>
              <a:rPr lang="en-US" dirty="0" smtClean="0"/>
              <a:t>Z</a:t>
            </a:r>
            <a:r>
              <a:rPr lang="ar-IQ" dirty="0" smtClean="0"/>
              <a:t> الى المسافة في منطقة </a:t>
            </a:r>
            <a:r>
              <a:rPr lang="en-US" dirty="0" smtClean="0"/>
              <a:t>A</a:t>
            </a:r>
            <a:r>
              <a:rPr lang="ar-IQ" dirty="0" smtClean="0"/>
              <a:t> متداخلة مع الخيوط السميكة في منطقة القرص </a:t>
            </a:r>
            <a:r>
              <a:rPr lang="en-US" dirty="0" smtClean="0"/>
              <a:t>I </a:t>
            </a:r>
            <a:r>
              <a:rPr lang="ar-IQ" dirty="0" smtClean="0"/>
              <a:t> بصورة رئيسية .</a:t>
            </a:r>
            <a:endParaRPr lang="en-US" dirty="0" smtClean="0"/>
          </a:p>
          <a:p>
            <a:pPr algn="just" rt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rtl="1">
              <a:buNone/>
            </a:pPr>
            <a:r>
              <a:rPr lang="ar-IQ" b="1" dirty="0" smtClean="0"/>
              <a:t>انواع الليف العضلي الهيكلي </a:t>
            </a:r>
            <a:r>
              <a:rPr lang="en-US" b="1" dirty="0" smtClean="0"/>
              <a:t>Types of Skeletal muscles fibers </a:t>
            </a:r>
            <a:endParaRPr lang="en-US" dirty="0" smtClean="0"/>
          </a:p>
          <a:p>
            <a:pPr algn="just" rtl="1">
              <a:buNone/>
            </a:pPr>
            <a:r>
              <a:rPr lang="ar-IQ" dirty="0" smtClean="0"/>
              <a:t>يمكن تمييز نوعين من الالياف العضلية استنادا الى مظهرها التركيبي وسرعة تقلصها وهي :-</a:t>
            </a:r>
            <a:endParaRPr lang="en-US" dirty="0" smtClean="0"/>
          </a:p>
          <a:p>
            <a:pPr lvl="0" algn="just" rtl="1">
              <a:buNone/>
            </a:pPr>
            <a:r>
              <a:rPr lang="ar-IQ" dirty="0" smtClean="0"/>
              <a:t>الالياف العضلية الحمراء </a:t>
            </a:r>
            <a:r>
              <a:rPr lang="en-US" dirty="0" smtClean="0"/>
              <a:t>Red muscles fibers </a:t>
            </a:r>
          </a:p>
          <a:p>
            <a:pPr lvl="0" algn="just" rtl="1">
              <a:buNone/>
            </a:pPr>
            <a:r>
              <a:rPr lang="ar-IQ" dirty="0" smtClean="0"/>
              <a:t>الالياف العضلية البيضاء </a:t>
            </a:r>
            <a:r>
              <a:rPr lang="en-US" dirty="0" smtClean="0"/>
              <a:t>White muscles fibers </a:t>
            </a:r>
          </a:p>
          <a:p>
            <a:pPr algn="just" rtl="1">
              <a:buNone/>
            </a:pPr>
            <a:r>
              <a:rPr lang="ar-IQ" dirty="0" smtClean="0"/>
              <a:t>ان نقاط الاختلاف الرئيسية يمكن ايجازها بما ياتي :- </a:t>
            </a:r>
            <a:endParaRPr lang="en-US" dirty="0" smtClean="0"/>
          </a:p>
          <a:p>
            <a:pPr lvl="0" algn="just" rtl="1">
              <a:buNone/>
            </a:pPr>
            <a:r>
              <a:rPr lang="ar-IQ" dirty="0" smtClean="0"/>
              <a:t>الالياف الحمراء بطيئة التقلص وتتعب بسرعة نسبة الى البيضاء .</a:t>
            </a:r>
            <a:endParaRPr lang="en-US" dirty="0" smtClean="0"/>
          </a:p>
          <a:p>
            <a:pPr lvl="0" algn="just" rtl="1">
              <a:buNone/>
            </a:pPr>
            <a:r>
              <a:rPr lang="ar-IQ" dirty="0" smtClean="0"/>
              <a:t>اللون الاحمر ناتج عن وجود صبغة مشابهة للهيموغلوبين تدعى الكلوبين العضلي </a:t>
            </a:r>
            <a:r>
              <a:rPr lang="en-US" dirty="0" err="1" smtClean="0"/>
              <a:t>Myoglobin</a:t>
            </a:r>
            <a:r>
              <a:rPr lang="ar-IQ" dirty="0" smtClean="0"/>
              <a:t> اما في البيضاء تكون قليلة .</a:t>
            </a:r>
            <a:endParaRPr lang="en-US" dirty="0" smtClean="0"/>
          </a:p>
          <a:p>
            <a:pPr algn="just" rtl="1">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rtl="1">
              <a:buNone/>
            </a:pPr>
            <a:r>
              <a:rPr lang="ar-IQ" b="1" dirty="0" smtClean="0"/>
              <a:t>العضلات الملساء اللاارادية (الاجشائية)</a:t>
            </a:r>
            <a:r>
              <a:rPr lang="en-US" b="1" dirty="0" smtClean="0"/>
              <a:t>Smooth involuntary muscles </a:t>
            </a:r>
            <a:r>
              <a:rPr lang="ar-IQ" b="1" dirty="0" smtClean="0"/>
              <a:t>  </a:t>
            </a:r>
            <a:endParaRPr lang="en-US" dirty="0" smtClean="0"/>
          </a:p>
          <a:p>
            <a:pPr algn="just" rtl="1">
              <a:buNone/>
            </a:pPr>
            <a:r>
              <a:rPr lang="ar-IQ" dirty="0" smtClean="0"/>
              <a:t>توجد الالياف العضلية الملساء بشكل طبقات كما في جدران القناة الهظمية وجدران الممرات التنفسية والاوعية الدموية وفي الجلد بشكل حزم صغيرة كالعضلة المقفة للشعرة وتوجد بشكل متفرق في النسيج الضام لغدة البروستات والحويصلة المنوية . تتالف العضلة الملساء من خلايا طويلة مغزلية الشكل اوتظهر مستديرة او مضلعة في المقطع المستعرض . تترتب الالياف العضلية بشكل منتظم تقريبا اذ يظهر الجزء الوسطي المتوسع لليف الواحد مجاورا للجزء المستدق النهائي للالياف الاخرى ولهذا تظهر النوى في بعض الالياف في المقطع المستعرض ولاتظهر في بعضها الاخر . يظهر السايتوبلازم العضلي المحيط بالنواة ولاسيما عند قطبيها تحت المجهر الالكتروني محتويا على مايتوكوندريا وعناصر قليلة من الشبكة الاندوبلازمية الحبيبية وبعض الرايبوسومات الحرة وجهاز كولجي وكلايكوجين وقطيرات دهنية . ما تبقى من السايتوبلازم العضلي يشغل بخيوط نحيفة عضلية . وتشاهد تحت المجهر الضوئي بشكل لييفات عضلية تكون تجمعات الخيوط العضلية وحزمها . تختلف هذه الخيوط عن الخيوط التي في الالياف العضلية الهيكلية بانها غير مرتبة بنظام خاص  وتكون هذه الخيوط بثلاثة احجام .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a:xfrm>
            <a:off x="0" y="-381000"/>
            <a:ext cx="9144000" cy="7239000"/>
          </a:xfrm>
          <a:prstGeom prst="star7">
            <a:avLst/>
          </a:prstGeom>
          <a:blipFill>
            <a:blip r:embed="rId2"/>
            <a:tile tx="0" ty="0" sx="100000" sy="100000" flip="none" algn="tl"/>
          </a:blipFill>
          <a:ln>
            <a:solidFill>
              <a:srgbClr val="00B0F0"/>
            </a:solidFill>
          </a:ln>
          <a:effectLst>
            <a:glow rad="101600">
              <a:srgbClr val="66FF99">
                <a:alpha val="60000"/>
              </a:srgbClr>
            </a:glo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C000"/>
              </a:solidFill>
              <a:latin typeface="FrankRuehl" pitchFamily="34" charset="-79"/>
              <a:ea typeface="BatangChe" pitchFamily="49" charset="-127"/>
              <a:cs typeface="FrankRuehl" pitchFamily="34" charset="-79"/>
            </a:endParaRPr>
          </a:p>
        </p:txBody>
      </p:sp>
      <p:sp>
        <p:nvSpPr>
          <p:cNvPr id="5" name="4-Point Star 4"/>
          <p:cNvSpPr/>
          <p:nvPr/>
        </p:nvSpPr>
        <p:spPr>
          <a:xfrm>
            <a:off x="304800" y="3810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4-Point Star 5"/>
          <p:cNvSpPr/>
          <p:nvPr/>
        </p:nvSpPr>
        <p:spPr>
          <a:xfrm>
            <a:off x="5791200" y="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609600" y="5257800"/>
            <a:ext cx="914400" cy="914400"/>
          </a:xfrm>
          <a:prstGeom prst="star4">
            <a:avLst>
              <a:gd name="adj" fmla="val 1229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a:off x="7772400" y="3810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9"/>
          <p:cNvSpPr/>
          <p:nvPr/>
        </p:nvSpPr>
        <p:spPr>
          <a:xfrm>
            <a:off x="8001000" y="23622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a:off x="0" y="22098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7696200" y="5410200"/>
            <a:ext cx="914400" cy="914400"/>
          </a:xfrm>
          <a:prstGeom prst="star4">
            <a:avLst>
              <a:gd name="adj" fmla="val 1229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2286000" y="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1" y="1981200"/>
            <a:ext cx="6172200" cy="230832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IQ" sz="3600" dirty="0" smtClean="0">
                <a:solidFill>
                  <a:schemeClr val="accent3"/>
                </a:solidFill>
              </a:rPr>
              <a:t>( </a:t>
            </a:r>
            <a:r>
              <a:rPr lang="ar-SA" sz="3600" b="1" dirty="0" smtClean="0">
                <a:solidFill>
                  <a:schemeClr val="accent3"/>
                </a:solidFill>
              </a:rPr>
              <a:t>سَنُرِيهِمْ آَيَاتِنَا فِي الْآَفَاقِ وَفِي أَنْفُسِهِمْ حَتَّى يَتَبَيَّنَ لَهُمْ أَنَّهُ الْحَقُّ ) [فصلت الاية53]</a:t>
            </a:r>
            <a:endParaRPr lang="en-US" sz="3600" b="1" cap="none" spc="0" dirty="0">
              <a:ln w="50800"/>
              <a:solidFill>
                <a:schemeClr val="accent3"/>
              </a:solidFill>
              <a:effectLst/>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0" algn="just" rtl="1">
              <a:buNone/>
            </a:pPr>
            <a:r>
              <a:rPr lang="ar-IQ" b="1" dirty="0" smtClean="0"/>
              <a:t>العضلات المخططة اللاارادية (القلبية )</a:t>
            </a:r>
            <a:r>
              <a:rPr lang="en-US" b="1" dirty="0" smtClean="0"/>
              <a:t>) </a:t>
            </a:r>
            <a:r>
              <a:rPr lang="en-US" b="1" dirty="0" err="1" smtClean="0"/>
              <a:t>Straited</a:t>
            </a:r>
            <a:r>
              <a:rPr lang="en-US" b="1" dirty="0" smtClean="0"/>
              <a:t> involuntary muscles (Cardiac </a:t>
            </a:r>
            <a:endParaRPr lang="en-US" dirty="0" smtClean="0"/>
          </a:p>
          <a:p>
            <a:pPr algn="just" rtl="1">
              <a:buNone/>
            </a:pPr>
            <a:r>
              <a:rPr lang="ar-IQ" dirty="0" smtClean="0"/>
              <a:t>توجد هذه العضلات في القلب وتمتد الى قواعد الاوعية الدموية الكبيرة المتصلة بالقلب وتتالف العضلة من الياف عضلية محاطة بغشاء عضلي ويتالف كل ليف عضلي من لييفات مرتبة طوليا ومخططة عرضيا بصورة تشبه لييفات اللييف العضلي الهيكلي . يوجد بين الالياف العضلية القلبية فسح ضيقة مملوءة بنسيج ضام مفكك ويحتوي على الشعيرات الدموية , لايكون تقلص العضلة القلبية تحت سيطرة الفرد ( ارادته) اذ تمدها اعصاب امتدادها الى الجهاز العصبي المستقل .</a:t>
            </a:r>
            <a:endParaRPr lang="en-US" dirty="0" smtClean="0"/>
          </a:p>
          <a:p>
            <a:pPr algn="just" rtl="1">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rtl="1">
              <a:buNone/>
            </a:pPr>
            <a:r>
              <a:rPr lang="ar-IQ" b="1" dirty="0" smtClean="0"/>
              <a:t>الياف بيركنجي </a:t>
            </a:r>
            <a:r>
              <a:rPr lang="en-US" b="1" dirty="0" smtClean="0"/>
              <a:t>Purkinje fibers</a:t>
            </a:r>
            <a:endParaRPr lang="en-US" dirty="0" smtClean="0"/>
          </a:p>
          <a:p>
            <a:pPr algn="just">
              <a:buNone/>
            </a:pPr>
            <a:r>
              <a:rPr lang="ar-IQ" dirty="0" smtClean="0"/>
              <a:t>فضلا عن الالياف العضلية القلبية الاعتيادية هناك الياف عضلية متخصصة لها علاقة بايصال دفعات التقلص من قسم الى اخر في القلب وتكون اسرع من الالياف العضلية القلبية الاعتيادية . تدعى هذه الالياف بالياف بيركنجي . توجد هذه الالياف تحت الشغاف القلبي الداخلي </a:t>
            </a:r>
            <a:r>
              <a:rPr lang="en-US" dirty="0" err="1" smtClean="0"/>
              <a:t>Endocardium</a:t>
            </a:r>
            <a:r>
              <a:rPr lang="en-US" dirty="0" smtClean="0"/>
              <a:t> </a:t>
            </a:r>
            <a:r>
              <a:rPr lang="ar-IQ" dirty="0" smtClean="0"/>
              <a:t> قرب عضل القلب </a:t>
            </a:r>
            <a:r>
              <a:rPr lang="en-US" dirty="0" smtClean="0"/>
              <a:t>myocardium  </a:t>
            </a:r>
            <a:r>
              <a:rPr lang="ar-IQ" dirty="0" smtClean="0"/>
              <a:t>ولاسيما في جدران البطين مكونة جزءا من جهازنقل دفعاات التقلص </a:t>
            </a:r>
            <a:r>
              <a:rPr lang="en-US" dirty="0" err="1" smtClean="0"/>
              <a:t>Impules</a:t>
            </a:r>
            <a:r>
              <a:rPr lang="en-US" dirty="0" smtClean="0"/>
              <a:t> conducting system  </a:t>
            </a:r>
            <a:r>
              <a:rPr lang="ar-IQ" dirty="0" smtClean="0"/>
              <a:t>وتكون هذه الالياف مرتبة بمجاميع صغيرة وهي اكبر واكثر سمكا من غيررها وتظهر في المقاطع الملونة افتح لونا من الاللياف العضلية القلبية الاعتيادية وتختلف عنها في كون اللييفات في كل ليف  قليلة وتقع في محيط الليف  تاركة المنطقة الوسطية مملوءة بسايتوبلازم عضلي وغنية بالكلايكوجين .يظهر التخطيط المستعرض في لييفات الياف بيركنجي كالتخطيط الماخوذ في لييفات الالياف العضلية القلبية الاعتيادية</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533400"/>
            <a:ext cx="9144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E:\Templates\320_exampl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1524000" y="1524000"/>
            <a:ext cx="5943600" cy="1446550"/>
          </a:xfrm>
          <a:prstGeom prst="rect">
            <a:avLst/>
          </a:prstGeom>
          <a:noFill/>
          <a:scene3d>
            <a:camera prst="perspectiveLeft"/>
            <a:lightRig rig="threePt" dir="t"/>
          </a:scene3d>
        </p:spPr>
        <p:txBody>
          <a:bodyPr wrap="square" lIns="91440" tIns="45720" rIns="91440" bIns="45720">
            <a:prstTxWarp prst="textPlain">
              <a:avLst/>
            </a:prstTxWarp>
            <a:spAutoFit/>
            <a:scene3d>
              <a:camera prst="perspectiveContrastingRightFacing"/>
              <a:lightRig rig="threePt" dir="t"/>
            </a:scene3d>
            <a:sp3d/>
          </a:bodyPr>
          <a:lstStyle/>
          <a:p>
            <a:pPr algn="ctr"/>
            <a:r>
              <a:rPr lang="ar-IQ" sz="8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lumMod val="60000"/>
                    <a:lumOff val="40000"/>
                  </a:schemeClr>
                </a:solidFill>
                <a:effectLst>
                  <a:glow rad="228600">
                    <a:schemeClr val="accent3">
                      <a:satMod val="175000"/>
                      <a:alpha val="40000"/>
                    </a:schemeClr>
                  </a:glow>
                  <a:outerShdw blurRad="41275" dist="12700" dir="12000000" algn="tl" rotWithShape="0">
                    <a:srgbClr val="000000">
                      <a:alpha val="40000"/>
                    </a:srgbClr>
                  </a:outerShdw>
                  <a:reflection blurRad="6350" stA="55000" endA="50" endPos="85000" dir="5400000" sy="-100000" algn="bl" rotWithShape="0"/>
                </a:effectLst>
              </a:rPr>
              <a:t> </a:t>
            </a:r>
            <a:r>
              <a:rPr lang="en-US" sz="8800" b="1" cap="none" spc="0" dirty="0" smtClean="0">
                <a:ln w="31550" cmpd="sng">
                  <a:solidFill>
                    <a:schemeClr val="accent6"/>
                  </a:solidFill>
                  <a:prstDash val="solid"/>
                </a:ln>
                <a:solidFill>
                  <a:schemeClr val="accent1">
                    <a:lumMod val="20000"/>
                    <a:lumOff val="80000"/>
                  </a:schemeClr>
                </a:solidFill>
                <a:effectLst>
                  <a:glow rad="228600">
                    <a:schemeClr val="accent3">
                      <a:satMod val="175000"/>
                      <a:alpha val="40000"/>
                    </a:schemeClr>
                  </a:glow>
                  <a:outerShdw blurRad="41275" dist="12700" dir="12000000" algn="tl" rotWithShape="0">
                    <a:srgbClr val="000000">
                      <a:alpha val="40000"/>
                    </a:srgbClr>
                  </a:outerShdw>
                  <a:reflection blurRad="6350" stA="55000" endA="50" endPos="85000" dir="5400000" sy="-100000" algn="bl" rotWithShape="0"/>
                </a:effectLst>
              </a:rPr>
              <a:t>Thank you</a:t>
            </a:r>
            <a:endParaRPr lang="en-US" sz="8800" b="1" cap="none" spc="0" dirty="0">
              <a:ln w="31550" cmpd="sng">
                <a:solidFill>
                  <a:schemeClr val="accent6"/>
                </a:solidFill>
                <a:prstDash val="solid"/>
              </a:ln>
              <a:solidFill>
                <a:schemeClr val="accent1">
                  <a:lumMod val="20000"/>
                  <a:lumOff val="80000"/>
                </a:schemeClr>
              </a:solidFill>
              <a:effectLst>
                <a:glow rad="228600">
                  <a:schemeClr val="accent3">
                    <a:satMod val="175000"/>
                    <a:alpha val="40000"/>
                  </a:schemeClr>
                </a:glow>
                <a:outerShdw blurRad="41275" dist="12700" dir="12000000" algn="tl" rotWithShape="0">
                  <a:srgbClr val="000000">
                    <a:alpha val="40000"/>
                  </a:srgbClr>
                </a:outerShdw>
                <a:reflection blurRad="6350" stA="55000" endA="50" endPos="85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square" lIns="91440" tIns="45720" rIns="91440" bIns="45720" numCol="1" anchorCtr="0" compatLnSpc="1">
            <a:prstTxWarp prst="textNoShape">
              <a:avLst/>
            </a:prstTxWarp>
          </a:bodyPr>
          <a:lstStyle/>
          <a:p>
            <a:pPr marR="0"/>
            <a:endParaRPr lang="en-US" cap="none" smtClean="0">
              <a:effectLst/>
            </a:endParaRPr>
          </a:p>
        </p:txBody>
      </p:sp>
      <p:sp>
        <p:nvSpPr>
          <p:cNvPr id="10243" name="Subtitle 2"/>
          <p:cNvSpPr>
            <a:spLocks noGrp="1"/>
          </p:cNvSpPr>
          <p:nvPr>
            <p:ph type="subTitle" idx="1"/>
          </p:nvPr>
        </p:nvSpPr>
        <p:spPr/>
        <p:txBody>
          <a:bodyPr/>
          <a:lstStyle/>
          <a:p>
            <a:pPr>
              <a:spcBef>
                <a:spcPct val="0"/>
              </a:spcBef>
            </a:pPr>
            <a:endParaRPr lang="en-US" smtClean="0"/>
          </a:p>
        </p:txBody>
      </p:sp>
      <p:pic>
        <p:nvPicPr>
          <p:cNvPr id="10244" name="Picture 2" descr="E:\free-animated-powerpoint-backgrounds-and-templates-640x464.jpg"/>
          <p:cNvPicPr>
            <a:picLocks noChangeAspect="1" noChangeArrowheads="1"/>
          </p:cNvPicPr>
          <p:nvPr/>
        </p:nvPicPr>
        <p:blipFill>
          <a:blip r:embed="rId2"/>
          <a:srcRect/>
          <a:stretch>
            <a:fillRect/>
          </a:stretch>
        </p:blipFill>
        <p:spPr bwMode="auto">
          <a:xfrm>
            <a:off x="0" y="0"/>
            <a:ext cx="9144000" cy="7239000"/>
          </a:xfrm>
          <a:prstGeom prst="rect">
            <a:avLst/>
          </a:prstGeom>
          <a:noFill/>
          <a:ln w="9525">
            <a:noFill/>
            <a:miter lim="800000"/>
            <a:headEnd/>
            <a:tailEnd/>
          </a:ln>
        </p:spPr>
      </p:pic>
      <p:sp>
        <p:nvSpPr>
          <p:cNvPr id="5" name="Rectangle 4"/>
          <p:cNvSpPr/>
          <p:nvPr/>
        </p:nvSpPr>
        <p:spPr>
          <a:xfrm>
            <a:off x="2285733" y="1066800"/>
            <a:ext cx="6858267" cy="1754326"/>
          </a:xfrm>
          <a:prstGeom prst="rect">
            <a:avLst/>
          </a:prstGeom>
          <a:noFill/>
        </p:spPr>
        <p:txBody>
          <a:bodyPr wrap="square" lIns="91440" tIns="45720" rIns="91440" bIns="45720">
            <a:spAutoFit/>
          </a:bodyPr>
          <a:lstStyle/>
          <a:p>
            <a:pPr algn="ctr" rtl="1"/>
            <a:endParaRPr lang="en-US" sz="5400" dirty="0" smtClean="0">
              <a:solidFill>
                <a:schemeClr val="accent2"/>
              </a:solidFill>
            </a:endParaRPr>
          </a:p>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النسج الضامة </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Connective tissue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285733" y="0"/>
            <a:ext cx="6401067" cy="2308324"/>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a:endParaRPr lang="en-US" sz="3600" dirty="0" smtClean="0">
              <a:solidFill>
                <a:schemeClr val="accent2"/>
              </a:solidFill>
            </a:endParaRPr>
          </a:p>
          <a:p>
            <a:pPr algn="just" rtl="1"/>
            <a:r>
              <a:rPr lang="ar-IQ" sz="3600" dirty="0" smtClean="0">
                <a:solidFill>
                  <a:schemeClr val="accent2"/>
                </a:solidFill>
              </a:rPr>
              <a:t>تكوين الدم</a:t>
            </a:r>
            <a:r>
              <a:rPr lang="en-US" sz="3600" dirty="0" err="1" smtClean="0">
                <a:solidFill>
                  <a:schemeClr val="accent2"/>
                </a:solidFill>
              </a:rPr>
              <a:t>Hematopoiesis</a:t>
            </a:r>
            <a:endParaRPr lang="ar-IQ" sz="3600" dirty="0" smtClean="0">
              <a:solidFill>
                <a:schemeClr val="accent2"/>
              </a:solidFill>
            </a:endParaRPr>
          </a:p>
          <a:p>
            <a:pPr algn="just" rtl="1"/>
            <a:endParaRPr lang="en-US" sz="3600" dirty="0" smtClean="0">
              <a:solidFill>
                <a:schemeClr val="accent2"/>
              </a:solidFill>
            </a:endParaRPr>
          </a:p>
          <a:p>
            <a:pPr algn="just" rtl="1"/>
            <a:r>
              <a:rPr lang="ar-IQ" sz="3600" dirty="0" smtClean="0">
                <a:solidFill>
                  <a:schemeClr val="accent2"/>
                </a:solidFill>
              </a:rPr>
              <a:t>النسيج العضلي </a:t>
            </a:r>
            <a:endParaRPr lang="en-US" sz="3600" dirty="0" smtClean="0">
              <a:solidFill>
                <a:schemeClr val="accent2"/>
              </a:solidFill>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buNone/>
            </a:pPr>
            <a:r>
              <a:rPr lang="ar-IQ" b="1" dirty="0" smtClean="0"/>
              <a:t>نقي العظم </a:t>
            </a:r>
            <a:r>
              <a:rPr lang="en-US" b="1" dirty="0" smtClean="0"/>
              <a:t>Bone Marrow</a:t>
            </a:r>
            <a:endParaRPr lang="en-US" dirty="0" smtClean="0"/>
          </a:p>
          <a:p>
            <a:pPr algn="just" rtl="1">
              <a:buNone/>
            </a:pPr>
            <a:r>
              <a:rPr lang="ar-IQ" dirty="0" smtClean="0"/>
              <a:t>يوجد نقي العظم في التجويف اللبي </a:t>
            </a:r>
            <a:r>
              <a:rPr lang="en-US" dirty="0" err="1" smtClean="0"/>
              <a:t>Medullary</a:t>
            </a:r>
            <a:r>
              <a:rPr lang="en-US" dirty="0" smtClean="0"/>
              <a:t> cavity</a:t>
            </a:r>
            <a:r>
              <a:rPr lang="ar-IQ" dirty="0" smtClean="0"/>
              <a:t> للعظم الطويل (المكتنز) وفي التجاويف التي تكونها حويجزات العظم الاسفنجي </a:t>
            </a:r>
            <a:r>
              <a:rPr lang="en-US" dirty="0" smtClean="0"/>
              <a:t>Spongy bone or </a:t>
            </a:r>
            <a:r>
              <a:rPr lang="en-US" dirty="0" err="1" smtClean="0"/>
              <a:t>Cancellous</a:t>
            </a:r>
            <a:r>
              <a:rPr lang="en-US" dirty="0" smtClean="0"/>
              <a:t> bone </a:t>
            </a:r>
            <a:r>
              <a:rPr lang="ar-IQ" dirty="0" smtClean="0"/>
              <a:t> وعموما نقي العظم يكون بنوعين , الاول هو نقي العظم الاحمر  </a:t>
            </a:r>
            <a:r>
              <a:rPr lang="en-US" dirty="0" smtClean="0"/>
              <a:t>Red or </a:t>
            </a:r>
            <a:r>
              <a:rPr lang="en-US" dirty="0" err="1" smtClean="0"/>
              <a:t>hematogenous</a:t>
            </a:r>
            <a:r>
              <a:rPr lang="en-US" dirty="0" smtClean="0"/>
              <a:t> bone marrow </a:t>
            </a:r>
            <a:r>
              <a:rPr lang="ar-IQ" dirty="0" smtClean="0"/>
              <a:t> والذي يعزى لونه الاحمر الى وجود الدم والخلايا المكونة للدم , اما النوع الثاني فهو نقي العظم الاصفر والذي يكون لونه اصفر لوجود عدد كبير من الخلايا الدهنية </a:t>
            </a:r>
            <a:r>
              <a:rPr lang="en-US" dirty="0" smtClean="0"/>
              <a:t>Adipose cells </a:t>
            </a:r>
            <a:r>
              <a:rPr lang="ar-IQ" dirty="0" smtClean="0"/>
              <a:t>.</a:t>
            </a:r>
            <a:endParaRPr lang="en-US" dirty="0" smtClean="0"/>
          </a:p>
          <a:p>
            <a:pPr algn="just" rtl="1">
              <a:buNone/>
            </a:pPr>
            <a:r>
              <a:rPr lang="ar-IQ" dirty="0" smtClean="0"/>
              <a:t>ان نقي العظم الاحمر يتكون من السدى </a:t>
            </a:r>
            <a:r>
              <a:rPr lang="en-US" dirty="0" err="1" smtClean="0"/>
              <a:t>Stroma</a:t>
            </a:r>
            <a:r>
              <a:rPr lang="ar-IQ" dirty="0" smtClean="0"/>
              <a:t> و</a:t>
            </a:r>
            <a:r>
              <a:rPr lang="en-US" dirty="0" smtClean="0"/>
              <a:t>Hematopoietic cords </a:t>
            </a:r>
            <a:r>
              <a:rPr lang="ar-IQ" dirty="0" smtClean="0"/>
              <a:t> و الجيبانيات </a:t>
            </a:r>
            <a:r>
              <a:rPr lang="en-US" dirty="0" smtClean="0"/>
              <a:t>Sinusoid capillaries </a:t>
            </a:r>
            <a:r>
              <a:rPr lang="ar-IQ" dirty="0" smtClean="0"/>
              <a:t> . والسدى عبارة عن شبكة ثلاثية الابعاد من الخلايا الشبكية </a:t>
            </a:r>
            <a:r>
              <a:rPr lang="en-US" dirty="0" smtClean="0"/>
              <a:t>Reticular cells </a:t>
            </a:r>
            <a:r>
              <a:rPr lang="ar-IQ" dirty="0" smtClean="0"/>
              <a:t> والالياف الشبكية وتحصر بينها الخلايا المكونة للدم </a:t>
            </a:r>
            <a:r>
              <a:rPr lang="en-US" dirty="0" smtClean="0"/>
              <a:t>hematopoietic cells </a:t>
            </a:r>
            <a:r>
              <a:rPr lang="ar-IQ" dirty="0" smtClean="0"/>
              <a:t> وخلايا بلعمية </a:t>
            </a:r>
            <a:r>
              <a:rPr lang="en-US" dirty="0" smtClean="0"/>
              <a:t>Macrophages</a:t>
            </a:r>
            <a:r>
              <a:rPr lang="ar-IQ"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marrow</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457201" y="1447800"/>
            <a:ext cx="86868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Hematopoietic stem cells(BM)</a:t>
            </a:r>
            <a:endParaRPr lang="en-US" sz="2800" dirty="0"/>
          </a:p>
        </p:txBody>
      </p:sp>
      <p:pic>
        <p:nvPicPr>
          <p:cNvPr id="4" name="Content Placeholder 3"/>
          <p:cNvPicPr>
            <a:picLocks noGrp="1"/>
          </p:cNvPicPr>
          <p:nvPr>
            <p:ph idx="1"/>
          </p:nvPr>
        </p:nvPicPr>
        <p:blipFill>
          <a:blip r:embed="rId2"/>
          <a:srcRect/>
          <a:stretch>
            <a:fillRect/>
          </a:stretch>
        </p:blipFill>
        <p:spPr bwMode="auto">
          <a:xfrm>
            <a:off x="457200" y="1143000"/>
            <a:ext cx="8686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rtl="1">
              <a:buNone/>
            </a:pPr>
            <a:r>
              <a:rPr lang="ar-IQ" b="1" dirty="0" smtClean="0"/>
              <a:t>مراحل تكوين خلايا الدم </a:t>
            </a:r>
            <a:endParaRPr lang="en-US" dirty="0" smtClean="0"/>
          </a:p>
          <a:p>
            <a:pPr algn="just" rtl="1">
              <a:buNone/>
            </a:pPr>
            <a:r>
              <a:rPr lang="ar-IQ" b="1" dirty="0" smtClean="0"/>
              <a:t>-ارومة الخلايا الدموية</a:t>
            </a:r>
            <a:r>
              <a:rPr lang="en-US" b="1" dirty="0" err="1" smtClean="0"/>
              <a:t>Hemocytoblast</a:t>
            </a:r>
            <a:r>
              <a:rPr lang="en-US" b="1" dirty="0" smtClean="0"/>
              <a:t> </a:t>
            </a:r>
            <a:endParaRPr lang="en-US" dirty="0" smtClean="0"/>
          </a:p>
          <a:p>
            <a:pPr algn="just" rtl="1">
              <a:buNone/>
            </a:pPr>
            <a:r>
              <a:rPr lang="ar-IQ" dirty="0" smtClean="0"/>
              <a:t>تمر هذه الخلايا بسلسلة من الانقسامات غير المتناظرة والتي تنتج كلها خليتين بنويتين احد هذه الخلايا تبقى كخلية جذعية (ارومة الخلايا الدموية ) اما الخلية الثانية قد تكون  </a:t>
            </a:r>
            <a:r>
              <a:rPr lang="en-US" dirty="0" smtClean="0"/>
              <a:t>Lymphoid cells </a:t>
            </a:r>
            <a:r>
              <a:rPr lang="en-US" b="1" dirty="0" smtClean="0"/>
              <a:t> </a:t>
            </a:r>
            <a:r>
              <a:rPr lang="ar-IQ" b="1" dirty="0" smtClean="0"/>
              <a:t>او </a:t>
            </a:r>
            <a:r>
              <a:rPr lang="en-US" dirty="0" smtClean="0"/>
              <a:t>Myeloid cells </a:t>
            </a:r>
          </a:p>
          <a:p>
            <a:pPr lvl="0" algn="just" rtl="1">
              <a:buNone/>
            </a:pPr>
            <a:r>
              <a:rPr lang="ar-IQ" b="1" dirty="0" smtClean="0"/>
              <a:t>مراحل تكوين كريات الدم الحمراء </a:t>
            </a:r>
            <a:endParaRPr lang="en-US" dirty="0" smtClean="0"/>
          </a:p>
          <a:p>
            <a:pPr lvl="0" algn="just" rtl="1">
              <a:buNone/>
            </a:pPr>
            <a:r>
              <a:rPr lang="ar-IQ" b="1" dirty="0" smtClean="0"/>
              <a:t>سليفة الارومة الحمراء </a:t>
            </a:r>
            <a:r>
              <a:rPr lang="en-US" b="1" dirty="0" err="1" smtClean="0"/>
              <a:t>Proerythroblast</a:t>
            </a:r>
            <a:endParaRPr lang="en-US" dirty="0" smtClean="0"/>
          </a:p>
          <a:p>
            <a:pPr algn="just" rtl="1">
              <a:buNone/>
            </a:pPr>
            <a:r>
              <a:rPr lang="ar-IQ" dirty="0" smtClean="0"/>
              <a:t>تتمايز هذه الخلايا من ارومة الخلايا الدموية وهي اكبر قليلا منها . وان السايتوبلازم اكثر تقبلا للملونات القاعدية القاعدية . تنقسم هذه الخلايا وتنتج منها الخلايا للمرحلة التالية .</a:t>
            </a:r>
            <a:endParaRPr lang="en-US" dirty="0" smtClean="0"/>
          </a:p>
          <a:p>
            <a:pPr lvl="0" algn="just" rtl="1">
              <a:buNone/>
            </a:pPr>
            <a:r>
              <a:rPr lang="ar-IQ" b="1" dirty="0" smtClean="0"/>
              <a:t>الارومة الحمراء القعدة </a:t>
            </a:r>
            <a:r>
              <a:rPr lang="en-US" b="1" dirty="0" err="1" smtClean="0"/>
              <a:t>Basophil</a:t>
            </a:r>
            <a:r>
              <a:rPr lang="en-US" b="1" dirty="0" smtClean="0"/>
              <a:t> erythroblast </a:t>
            </a:r>
            <a:endParaRPr lang="en-US" dirty="0" smtClean="0"/>
          </a:p>
          <a:p>
            <a:pPr algn="just" rtl="1">
              <a:buNone/>
            </a:pPr>
            <a:r>
              <a:rPr lang="ar-IQ" dirty="0" smtClean="0"/>
              <a:t>خلية اصغر من سليفة الارومة الحمراء قليلا وتحتوي على سايتوبلازم اكثر تقبلا للملونات القاعدية نتيجة لزيادة عدد الرايبوسومات المتعددة . تعاني هذه الخلية لاحقا اختزالا في الحجم وزيادة في كمية الهيموغلوبين وانكماشا في النواة حيث تفقد لاحقا .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lvl="0" algn="just" rtl="1">
              <a:buNone/>
            </a:pPr>
            <a:r>
              <a:rPr lang="ar-IQ" b="1" dirty="0" smtClean="0"/>
              <a:t>الارمة الحمراء المتعددة التلوين </a:t>
            </a:r>
            <a:r>
              <a:rPr lang="en-US" b="1" dirty="0" err="1" smtClean="0"/>
              <a:t>Polychromatophil</a:t>
            </a:r>
            <a:r>
              <a:rPr lang="en-US" b="1" dirty="0" smtClean="0"/>
              <a:t> erythroblast </a:t>
            </a:r>
            <a:endParaRPr lang="en-US" dirty="0" smtClean="0"/>
          </a:p>
          <a:p>
            <a:pPr algn="just" rtl="1">
              <a:buNone/>
            </a:pPr>
            <a:r>
              <a:rPr lang="ar-IQ" dirty="0" smtClean="0"/>
              <a:t>تعاني الخلية المسماة بالارومةالحمراء القعدة عدة انقسامات خيطية يتكون منها ارومات الكريات الحمراء المتعددة التلوين . والتي يتميز فيها ظهور الهيموغلوبين ولذلك يظهر السايتوبلازم بلون يكون بين الارجواني والبنفسجي او الرمادي عند تلوينها بملونات الدم الخاصة .</a:t>
            </a:r>
            <a:endParaRPr lang="en-US" dirty="0" smtClean="0"/>
          </a:p>
          <a:p>
            <a:pPr lvl="0" algn="just" rtl="1">
              <a:buNone/>
            </a:pPr>
            <a:r>
              <a:rPr lang="ar-IQ" b="1" dirty="0" smtClean="0"/>
              <a:t>الارمة الحمراء السوية </a:t>
            </a:r>
            <a:r>
              <a:rPr lang="en-US" b="1" dirty="0" err="1" smtClean="0"/>
              <a:t>Normoblast</a:t>
            </a:r>
            <a:r>
              <a:rPr lang="en-US" b="1" dirty="0" smtClean="0"/>
              <a:t> </a:t>
            </a:r>
            <a:endParaRPr lang="en-US" dirty="0" smtClean="0"/>
          </a:p>
          <a:p>
            <a:pPr algn="just" rtl="1">
              <a:buNone/>
            </a:pPr>
            <a:r>
              <a:rPr lang="ar-IQ" dirty="0" smtClean="0"/>
              <a:t>تعاني الخلية المسماة بالارومة الحمراء المتعددة التلوين عدة انقسامات خيطية بعضها يبقى في دور راحة او مصدرا لتزويد خلايا اخرى . وبعضها الاخر تقل فيه قابلية سايتوبلازمها في تقبله للملونات القاعدية وتزداد فيه كمية الهيموغلوبين . حيث يظهر السايتوبلازم متقبلا للملونات الحامضية كالكريات الحمر الكاملة التكوين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lvl="0" algn="just" rtl="1">
              <a:buNone/>
            </a:pPr>
            <a:r>
              <a:rPr lang="ar-IQ" b="1" dirty="0" smtClean="0"/>
              <a:t>مراحل تكوين كريات الدم البيض الحبيبية </a:t>
            </a:r>
            <a:endParaRPr lang="en-US" dirty="0" smtClean="0"/>
          </a:p>
          <a:p>
            <a:pPr algn="just" rtl="1">
              <a:buNone/>
            </a:pPr>
            <a:r>
              <a:rPr lang="ar-IQ" dirty="0" smtClean="0"/>
              <a:t>تمر ارومةالخلايا الدموية </a:t>
            </a:r>
            <a:r>
              <a:rPr lang="en-US" dirty="0" err="1" smtClean="0"/>
              <a:t>Hemocytoblast</a:t>
            </a:r>
            <a:r>
              <a:rPr lang="ar-IQ" dirty="0" smtClean="0"/>
              <a:t> بالمراحل الاتية لتكوين هذا النوع  :- </a:t>
            </a:r>
            <a:endParaRPr lang="en-US" dirty="0" smtClean="0"/>
          </a:p>
          <a:p>
            <a:pPr lvl="0" algn="just" rtl="1">
              <a:buNone/>
            </a:pPr>
            <a:r>
              <a:rPr lang="ar-IQ" b="1" dirty="0" smtClean="0"/>
              <a:t>الخلايا قبل النخاعية </a:t>
            </a:r>
            <a:r>
              <a:rPr lang="en-US" b="1" dirty="0" err="1" smtClean="0"/>
              <a:t>Promyelocytes</a:t>
            </a:r>
            <a:r>
              <a:rPr lang="en-US" b="1" dirty="0" smtClean="0"/>
              <a:t> </a:t>
            </a:r>
            <a:endParaRPr lang="en-US" dirty="0" smtClean="0"/>
          </a:p>
          <a:p>
            <a:pPr algn="just" rtl="1">
              <a:buNone/>
            </a:pPr>
            <a:r>
              <a:rPr lang="ar-IQ" dirty="0" smtClean="0"/>
              <a:t>خلايا كبيرة ولكنها اصغر قليلا من ارومة الخلايا الدموية وتحتوي على نواة كروية او بيضوية يكون سايتوبلازمها بصورة عامة متقبلا للملونات القاعدية ولكن تظهر فيه بقع متقبلة للملونات الحامضية . تعاني هذه الخلية لاحقا اختزالا في الحجم تدريجيا وتخصصا في النواة وتمايزا في الحبيبات النوعية في السايتوبلازم .</a:t>
            </a:r>
            <a:endParaRPr lang="en-US" dirty="0" smtClean="0"/>
          </a:p>
          <a:p>
            <a:pPr lvl="0" algn="just" rtl="1">
              <a:buNone/>
            </a:pPr>
            <a:r>
              <a:rPr lang="ar-IQ" b="1" dirty="0" smtClean="0"/>
              <a:t>الخلايا النخاعية </a:t>
            </a:r>
            <a:r>
              <a:rPr lang="en-US" b="1" dirty="0" err="1" smtClean="0"/>
              <a:t>Myelocytes</a:t>
            </a:r>
            <a:r>
              <a:rPr lang="en-US" b="1" dirty="0" smtClean="0"/>
              <a:t> </a:t>
            </a:r>
            <a:endParaRPr lang="en-US" dirty="0" smtClean="0"/>
          </a:p>
          <a:p>
            <a:pPr algn="just" rtl="1">
              <a:buNone/>
            </a:pPr>
            <a:r>
              <a:rPr lang="ar-IQ" dirty="0" smtClean="0"/>
              <a:t>تنقسم الخلايا قبل النخاعية وتتحول الى خلايا نخاعية , وتقل قابلية السايتوبلازم لتقبل الملونات القاعدية وتبدا الحبيبات النوعية بالظهور حيث تظهر حول النواة ومن ثم تملا السايتوبلازم ويزداد عدد الحبيبات وتتميز نوعيتها . والنواة تكون ذات شكل بيضوي وغيرمركزي الموقع وتحدد نوعية الحبيبات هذه نوعية الخلية النخاعية ان كانت قعدة او حمضة او متعادلة (عدلة ) .</a:t>
            </a:r>
            <a:endParaRPr lang="en-US" dirty="0" smtClean="0"/>
          </a:p>
          <a:p>
            <a:pPr lvl="0" algn="just" rtl="1">
              <a:buNone/>
            </a:pPr>
            <a:r>
              <a:rPr lang="ar-IQ" b="1" dirty="0" smtClean="0"/>
              <a:t>الخلية بعد النخاعية </a:t>
            </a:r>
            <a:r>
              <a:rPr lang="en-US" b="1" dirty="0" err="1" smtClean="0"/>
              <a:t>Metamyelocytes</a:t>
            </a:r>
            <a:endParaRPr lang="en-US" dirty="0" smtClean="0"/>
          </a:p>
          <a:p>
            <a:pPr algn="just" rtl="1">
              <a:buNone/>
            </a:pPr>
            <a:r>
              <a:rPr lang="ar-IQ" dirty="0" smtClean="0"/>
              <a:t>وتتكون هذه الخلية نتيجة الانقسامات المتكررة للخلية النخاعية وتكون هذه الخلايا ذات حجم اصغر مما هوعليه وتتوقف هذه  الخلايا عن الانقسام وبعد ذلك يزداد التخصر في النواة اذ تتخذ شكل الكلية او حذاء الفرس في الخلية بعد النخاعية العدلة </a:t>
            </a:r>
            <a:r>
              <a:rPr lang="en-US" dirty="0" err="1" smtClean="0"/>
              <a:t>Neutrophilic</a:t>
            </a:r>
            <a:r>
              <a:rPr lang="en-US" dirty="0" smtClean="0"/>
              <a:t> </a:t>
            </a:r>
            <a:r>
              <a:rPr lang="en-US" dirty="0" err="1" smtClean="0"/>
              <a:t>metaerythrocytes</a:t>
            </a:r>
            <a:r>
              <a:rPr lang="ar-IQ" dirty="0" smtClean="0"/>
              <a:t> تتخذ النواة بعد ذلك شكلا شريطيا تدعى بعد ذلك بكرية الدم البيضاء العدلة الشريطية </a:t>
            </a:r>
            <a:r>
              <a:rPr lang="en-US" dirty="0" smtClean="0"/>
              <a:t>band </a:t>
            </a:r>
            <a:r>
              <a:rPr lang="en-US" dirty="0" err="1" smtClean="0"/>
              <a:t>neutrophil</a:t>
            </a:r>
            <a:r>
              <a:rPr lang="ar-IQ" dirty="0" smtClean="0"/>
              <a:t> ثم تظهر تخصرات كثيرة في هذه النواة الشريطية وبذلك تتكون كرية الدم البيضاء العدلة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51</TotalTime>
  <Words>1757</Words>
  <Application>Microsoft Office PowerPoint</Application>
  <PresentationFormat>On-screen Show (4:3)</PresentationFormat>
  <Paragraphs>67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Slide 1</vt:lpstr>
      <vt:lpstr>Slide 2</vt:lpstr>
      <vt:lpstr>Slide 3</vt:lpstr>
      <vt:lpstr>Slide 4</vt:lpstr>
      <vt:lpstr>Bone marrow</vt:lpstr>
      <vt:lpstr>Hematopoietic stem cells(BM)</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dc:creator>
  <cp:lastModifiedBy>ssc</cp:lastModifiedBy>
  <cp:revision>9</cp:revision>
  <dcterms:created xsi:type="dcterms:W3CDTF">2014-11-26T18:58:00Z</dcterms:created>
  <dcterms:modified xsi:type="dcterms:W3CDTF">2014-11-27T06:46:58Z</dcterms:modified>
</cp:coreProperties>
</file>